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7" r:id="rId2"/>
    <p:sldId id="268" r:id="rId3"/>
    <p:sldId id="281" r:id="rId4"/>
    <p:sldId id="282" r:id="rId5"/>
    <p:sldId id="283" r:id="rId6"/>
    <p:sldId id="284" r:id="rId7"/>
    <p:sldId id="285" r:id="rId8"/>
    <p:sldId id="287" r:id="rId9"/>
    <p:sldId id="288" r:id="rId10"/>
    <p:sldId id="290" r:id="rId11"/>
    <p:sldId id="291" r:id="rId12"/>
    <p:sldId id="292" r:id="rId13"/>
    <p:sldId id="294" r:id="rId14"/>
    <p:sldId id="28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7F2"/>
    <a:srgbClr val="213315"/>
    <a:srgbClr val="FFFFFF"/>
    <a:srgbClr val="F5FAF0"/>
    <a:srgbClr val="FDFEFC"/>
    <a:srgbClr val="EDF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942DF-ED9A-4711-9232-52941E31EB53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253C-7758-4072-B0A6-532B05D909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801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9253C-7758-4072-B0A6-532B05D909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35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154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3183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644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74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062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036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553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362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4837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177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Общи проблеми, огледални проекти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9253C-7758-4072-B0A6-532B05D909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485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828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871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903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22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61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78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284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55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70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38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DC787-A6BD-4F91-8598-8EB948C50ED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AD250-53BF-4F56-8B6B-4B80BE453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7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609392" y="130630"/>
            <a:ext cx="10434489" cy="6212152"/>
            <a:chOff x="-137365" y="567890"/>
            <a:chExt cx="9969629" cy="5555480"/>
          </a:xfrm>
        </p:grpSpPr>
        <p:sp>
          <p:nvSpPr>
            <p:cNvPr id="11" name="Rectangle 10"/>
            <p:cNvSpPr/>
            <p:nvPr/>
          </p:nvSpPr>
          <p:spPr>
            <a:xfrm>
              <a:off x="444878" y="567890"/>
              <a:ext cx="8771860" cy="5555480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-137365" y="1472150"/>
              <a:ext cx="9969629" cy="156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bg-BG" sz="36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Концепции за интегрирани териториални инвестиции (ИТИ) – 2</a:t>
              </a:r>
            </a:p>
            <a:p>
              <a:pPr lvl="0" algn="ctr">
                <a:defRPr/>
              </a:pPr>
              <a:endParaRPr lang="bg-BG" altLang="zh-CN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6239" y="827745"/>
              <a:ext cx="7672296" cy="371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bg-BG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Регионален съвет за развитие на</a:t>
              </a:r>
              <a:r>
                <a:rPr lang="en-GB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bg-BG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Северен централен регион</a:t>
              </a:r>
              <a:endPara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777148" y="3501259"/>
              <a:ext cx="5845436" cy="231895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bg-BG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 размер на </a:t>
              </a:r>
              <a:r>
                <a:rPr lang="bg-BG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всички КИТИ: 185 793 215 лв.</a:t>
              </a:r>
              <a:endPara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bg-BG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 размер на БФП</a:t>
              </a:r>
              <a:r>
                <a:rPr lang="bg-BG" sz="20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184 881 565 лв</a:t>
              </a:r>
              <a:r>
                <a:rPr lang="bg-BG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bg-BG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Собствен принос: 911 650 лв.</a:t>
              </a:r>
            </a:p>
          </p:txBody>
        </p:sp>
      </p:grpSp>
      <p:pic>
        <p:nvPicPr>
          <p:cNvPr id="15" name="Picture 6" descr="Ресурси – ProEUvaluesB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754" y="130630"/>
            <a:ext cx="2760617" cy="57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oogle Shape;17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56663" y="2316480"/>
            <a:ext cx="6122134" cy="43168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47763" y="527668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bg-BG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Водещи партньори: </a:t>
            </a:r>
          </a:p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Община Габрово, Община Горна Оряховица, Община Свищов, Община Севлиево, Община Силистра</a:t>
            </a:r>
          </a:p>
        </p:txBody>
      </p:sp>
    </p:spTree>
    <p:extLst>
      <p:ext uri="{BB962C8B-B14F-4D97-AF65-F5344CB8AC3E}">
        <p14:creationId xmlns:p14="http://schemas.microsoft.com/office/powerpoint/2010/main" val="173724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6825" y="814378"/>
            <a:ext cx="8561101" cy="6009657"/>
            <a:chOff x="149511" y="568262"/>
            <a:chExt cx="8873554" cy="6068784"/>
          </a:xfrm>
        </p:grpSpPr>
        <p:sp>
          <p:nvSpPr>
            <p:cNvPr id="11" name="Rectangle 10"/>
            <p:cNvSpPr/>
            <p:nvPr/>
          </p:nvSpPr>
          <p:spPr>
            <a:xfrm>
              <a:off x="149511" y="568262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9454" y="932791"/>
              <a:ext cx="7999652" cy="1212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en-US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</a:t>
              </a:r>
              <a:r>
                <a:rPr lang="bg-BG" sz="2400" b="1" dirty="0" smtClean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42 </a:t>
              </a:r>
              <a:endParaRPr lang="bg-BG" sz="2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>
                <a:defRPr/>
              </a:pPr>
              <a:r>
                <a:rPr lang="bg-BG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Интегрирана подкрепа за развитието на здравни, социални и образователни услуги</a:t>
              </a:r>
              <a:endParaRPr lang="bg-BG" altLang="zh-CN" sz="2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558999" y="5344853"/>
            <a:ext cx="3526972" cy="1554272"/>
            <a:chOff x="5814629" y="5568685"/>
            <a:chExt cx="3526972" cy="1554272"/>
          </a:xfrm>
        </p:grpSpPr>
        <p:sp>
          <p:nvSpPr>
            <p:cNvPr id="34" name="Rectangle 33"/>
            <p:cNvSpPr/>
            <p:nvPr/>
          </p:nvSpPr>
          <p:spPr>
            <a:xfrm>
              <a:off x="6232417" y="5568685"/>
              <a:ext cx="3109184" cy="1554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Габрово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Велико Търново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с. Поповци (община Габрово)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05601" y="1741356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481288" y="2154516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22060" y="3111498"/>
            <a:ext cx="6940920" cy="1488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 размер на </a:t>
            </a: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КИТИ: </a:t>
            </a: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46 558 549 лв.</a:t>
            </a:r>
            <a:r>
              <a:rPr lang="bg-BG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 размер на БФП: </a:t>
            </a: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46 558 549 лв.</a:t>
            </a:r>
            <a:r>
              <a:rPr lang="bg-BG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Правоъгълник 3"/>
          <p:cNvSpPr/>
          <p:nvPr/>
        </p:nvSpPr>
        <p:spPr>
          <a:xfrm rot="16505170" flipH="1">
            <a:off x="8883587" y="2597324"/>
            <a:ext cx="6642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67676" y="4950979"/>
            <a:ext cx="78697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Водещ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партньор: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Община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Габрово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sng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Партньори:</a:t>
            </a:r>
          </a:p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Община Велико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Търново, МБАЛ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„д-р Тота Венкова” –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Габрово, Технически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 –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Габрово, ПГТ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„Пенчо Семов“ - Габрово</a:t>
            </a:r>
          </a:p>
        </p:txBody>
      </p:sp>
    </p:spTree>
    <p:extLst>
      <p:ext uri="{BB962C8B-B14F-4D97-AF65-F5344CB8AC3E}">
        <p14:creationId xmlns:p14="http://schemas.microsoft.com/office/powerpoint/2010/main" val="3553319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6825" y="814378"/>
            <a:ext cx="8561101" cy="6009657"/>
            <a:chOff x="149511" y="568262"/>
            <a:chExt cx="8873554" cy="6068784"/>
          </a:xfrm>
        </p:grpSpPr>
        <p:sp>
          <p:nvSpPr>
            <p:cNvPr id="11" name="Rectangle 10"/>
            <p:cNvSpPr/>
            <p:nvPr/>
          </p:nvSpPr>
          <p:spPr>
            <a:xfrm>
              <a:off x="149511" y="568262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9511" y="1310248"/>
              <a:ext cx="7999652" cy="1212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en-US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</a:t>
              </a:r>
              <a:r>
                <a:rPr lang="bg-BG" sz="2400" b="1" dirty="0" smtClean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42</a:t>
              </a:r>
              <a:endParaRPr lang="bg-BG" sz="2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>
                <a:defRPr/>
              </a:pPr>
              <a:r>
                <a:rPr lang="bg-BG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Интегрирана подкрепа за развитието на здравни, социални и образователни услуги</a:t>
              </a:r>
              <a:endParaRPr lang="bg-BG" altLang="zh-CN" sz="2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558999" y="5344853"/>
            <a:ext cx="3526972" cy="1554272"/>
            <a:chOff x="5814629" y="5568685"/>
            <a:chExt cx="3526972" cy="1554272"/>
          </a:xfrm>
        </p:grpSpPr>
        <p:sp>
          <p:nvSpPr>
            <p:cNvPr id="34" name="Rectangle 33"/>
            <p:cNvSpPr/>
            <p:nvPr/>
          </p:nvSpPr>
          <p:spPr>
            <a:xfrm>
              <a:off x="6232417" y="5568685"/>
              <a:ext cx="3109184" cy="1554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Габрово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Велико Търново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с. Поповци (община Габрово)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05601" y="1741356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481288" y="2154516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4" name="Правоъгълник 3"/>
          <p:cNvSpPr/>
          <p:nvPr/>
        </p:nvSpPr>
        <p:spPr>
          <a:xfrm rot="16505170" flipH="1">
            <a:off x="8883587" y="2597324"/>
            <a:ext cx="6642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73876" y="3328871"/>
            <a:ext cx="6940920" cy="1488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 публични консултации:</a:t>
            </a:r>
          </a:p>
          <a:p>
            <a:r>
              <a:rPr lang="bg-BG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Габрово – 26.09.2025 г.</a:t>
            </a:r>
          </a:p>
          <a:p>
            <a:r>
              <a:rPr lang="bg-BG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 Търново – 30.09.2025 г. 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2145709" y="5150661"/>
            <a:ext cx="5602553" cy="1131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Попълнени: 87 анкетни карти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Подкрепа: </a:t>
            </a:r>
            <a:r>
              <a:rPr lang="bg-BG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</a:p>
        </p:txBody>
      </p:sp>
    </p:spTree>
    <p:extLst>
      <p:ext uri="{BB962C8B-B14F-4D97-AF65-F5344CB8AC3E}">
        <p14:creationId xmlns:p14="http://schemas.microsoft.com/office/powerpoint/2010/main" val="2929640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6127" y="684345"/>
            <a:ext cx="12107218" cy="6009657"/>
            <a:chOff x="-9597" y="548024"/>
            <a:chExt cx="12549093" cy="6068784"/>
          </a:xfrm>
        </p:grpSpPr>
        <p:sp>
          <p:nvSpPr>
            <p:cNvPr id="11" name="Rectangle 10"/>
            <p:cNvSpPr/>
            <p:nvPr/>
          </p:nvSpPr>
          <p:spPr>
            <a:xfrm>
              <a:off x="144923" y="548024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-9597" y="622790"/>
              <a:ext cx="12549093" cy="1460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2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en-US" sz="22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</a:t>
              </a:r>
              <a:r>
                <a:rPr lang="bg-BG" sz="22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 </a:t>
              </a:r>
            </a:p>
            <a:p>
              <a:pPr lvl="0" algn="ctr">
                <a:defRPr/>
              </a:pPr>
              <a:r>
                <a:rPr lang="bg-BG" sz="22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"Превенция и защита при неблагоприятни геодинамични процеси чрез укрепване на свлачище № VTR 06.17124.02.01 на път VTR 2050/III-4073, Горски Горен Тръмбеш-Драганово/Горски Долен Тръмбеш-Върбица, община Горна Оряховица“</a:t>
              </a:r>
              <a:endParaRPr lang="bg-BG" altLang="zh-CN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790317" y="5580101"/>
            <a:ext cx="3269659" cy="1277273"/>
            <a:chOff x="5814629" y="5568685"/>
            <a:chExt cx="3269659" cy="1277273"/>
          </a:xfrm>
        </p:grpSpPr>
        <p:sp>
          <p:nvSpPr>
            <p:cNvPr id="34" name="Rectangle 33"/>
            <p:cNvSpPr/>
            <p:nvPr/>
          </p:nvSpPr>
          <p:spPr>
            <a:xfrm>
              <a:off x="6232417" y="5568685"/>
              <a:ext cx="2851871" cy="1277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с. Горски долен Тръмбеш</a:t>
              </a:r>
            </a:p>
            <a:p>
              <a:r>
                <a:rPr lang="bg-B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(община Горна Оряховица)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61343" y="2311557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550957" y="2720783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71688" y="2779205"/>
            <a:ext cx="6940920" cy="1488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 размер на </a:t>
            </a: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КИТИ/БФП: </a:t>
            </a: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1 828 277,26 лв.</a:t>
            </a:r>
            <a:r>
              <a:rPr lang="bg-BG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71688" y="3515558"/>
            <a:ext cx="78697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bg-BG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Водещ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партньор: </a:t>
            </a:r>
            <a:r>
              <a:rPr lang="bg-BG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Община Горна Оряховица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1688" y="416680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 публични консултации: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Горна Оряховица – 18.09.2025 г.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958790" y="5148798"/>
            <a:ext cx="5602553" cy="1131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Попълнени: 21 анкетни карти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Подкрепа: </a:t>
            </a:r>
            <a:r>
              <a:rPr lang="bg-BG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</a:p>
        </p:txBody>
      </p:sp>
    </p:spTree>
    <p:extLst>
      <p:ext uri="{BB962C8B-B14F-4D97-AF65-F5344CB8AC3E}">
        <p14:creationId xmlns:p14="http://schemas.microsoft.com/office/powerpoint/2010/main" val="2204310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322218" y="684345"/>
            <a:ext cx="12107218" cy="6009657"/>
            <a:chOff x="-316494" y="548024"/>
            <a:chExt cx="12549093" cy="6068784"/>
          </a:xfrm>
        </p:grpSpPr>
        <p:sp>
          <p:nvSpPr>
            <p:cNvPr id="11" name="Rectangle 10"/>
            <p:cNvSpPr/>
            <p:nvPr/>
          </p:nvSpPr>
          <p:spPr>
            <a:xfrm>
              <a:off x="144923" y="548024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-316494" y="784878"/>
              <a:ext cx="12549093" cy="1460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2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bg-BG" sz="22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BG16FFPR003-2.003-0004 </a:t>
              </a:r>
            </a:p>
            <a:p>
              <a:pPr lvl="0" algn="ctr">
                <a:defRPr/>
              </a:pPr>
              <a:r>
                <a:rPr lang="bg-BG" sz="22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"Превенция и защита при неблагоприятни геодинамични процеси чрез укрепване на свлачище № VTR 06.22232.01, ул. „Опълченска", гр. Долна Оряховица, община Горна Оряховица“</a:t>
              </a:r>
              <a:endParaRPr lang="bg-BG" altLang="zh-CN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790317" y="5580101"/>
            <a:ext cx="3269659" cy="1000274"/>
            <a:chOff x="5814629" y="5568685"/>
            <a:chExt cx="3269659" cy="1000274"/>
          </a:xfrm>
        </p:grpSpPr>
        <p:sp>
          <p:nvSpPr>
            <p:cNvPr id="34" name="Rectangle 33"/>
            <p:cNvSpPr/>
            <p:nvPr/>
          </p:nvSpPr>
          <p:spPr>
            <a:xfrm>
              <a:off x="6232417" y="5568685"/>
              <a:ext cx="2851871" cy="10002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pPr lvl="0">
                <a:defRPr/>
              </a:pPr>
              <a:r>
                <a:rPr lang="bg-B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Долна Оряховица</a:t>
              </a:r>
            </a:p>
            <a:p>
              <a:pPr lvl="0">
                <a:defRPr/>
              </a:pPr>
              <a:r>
                <a:rPr lang="bg-B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(община Горна Оряховица</a:t>
              </a:r>
              <a:r>
                <a:rPr lang="bg-BG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61343" y="2311557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550957" y="2720783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71688" y="2779205"/>
            <a:ext cx="6940920" cy="1488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defRPr/>
            </a:pP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 размер на </a:t>
            </a: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КИТИ/БФП: </a:t>
            </a:r>
            <a:r>
              <a:rPr lang="bg-BG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499 578,04 лв.</a:t>
            </a:r>
            <a:r>
              <a:rPr lang="bg-BG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71688" y="3515558"/>
            <a:ext cx="78697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bg-BG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Водещ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партньор: </a:t>
            </a:r>
            <a:r>
              <a:rPr lang="bg-BG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Община Горна Оряховица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1688" y="416680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 публични консултации: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Горна Оряховица – 18.09.2025 г.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958790" y="5148798"/>
            <a:ext cx="5602553" cy="1131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Попълнени: 21 анкетни карти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Подкрепа: </a:t>
            </a:r>
            <a:r>
              <a:rPr lang="bg-BG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</a:p>
        </p:txBody>
      </p:sp>
    </p:spTree>
    <p:extLst>
      <p:ext uri="{BB962C8B-B14F-4D97-AF65-F5344CB8AC3E}">
        <p14:creationId xmlns:p14="http://schemas.microsoft.com/office/powerpoint/2010/main" val="974826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2156" y="66365"/>
            <a:ext cx="9118715" cy="5501353"/>
            <a:chOff x="444878" y="567890"/>
            <a:chExt cx="8771860" cy="5555480"/>
          </a:xfrm>
        </p:grpSpPr>
        <p:sp>
          <p:nvSpPr>
            <p:cNvPr id="11" name="Rectangle 10"/>
            <p:cNvSpPr/>
            <p:nvPr/>
          </p:nvSpPr>
          <p:spPr>
            <a:xfrm>
              <a:off x="444878" y="567890"/>
              <a:ext cx="8771860" cy="5555480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080143" y="2993997"/>
              <a:ext cx="3895714" cy="20258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bg-BG" sz="18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заключение</a:t>
              </a:r>
              <a:r>
                <a:rPr kumimoji="0" lang="bg-BG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:</a:t>
              </a:r>
            </a:p>
            <a:p>
              <a:pPr marL="0" lvl="0" indent="0">
                <a:buNone/>
                <a:defRPr/>
              </a:pPr>
              <a:r>
                <a:rPr lang="bg-BG" sz="1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резултат на проведените публични консултации становището на Звеното за публични консултации към </a:t>
              </a:r>
              <a:r>
                <a:rPr kumimoji="0" lang="bg-BG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Регионалния съвет за развитие на Северен централен регион е, че </a:t>
              </a:r>
              <a:r>
                <a:rPr lang="bg-BG" sz="18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се установяват сериозни възражения или коментари на заинтересованите страни </a:t>
              </a:r>
              <a:r>
                <a:rPr lang="bg-BG" sz="1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</a:t>
              </a:r>
              <a:r>
                <a:rPr kumimoji="0" lang="bg-BG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всички КИТИ</a:t>
              </a:r>
              <a:r>
                <a:rPr kumimoji="0" lang="bg-BG" sz="1800" b="1" i="0" u="none" strike="noStrike" kern="1200" cap="none" spc="0" normalizeH="0" noProof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се подкрепят от местните общности.</a:t>
              </a: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bg-BG" sz="1800" b="1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Picture 6" descr="Ресурси – ProEUvaluesB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871" y="0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oogle Shape;17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56663" y="2316480"/>
            <a:ext cx="6122134" cy="431687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-192322" y="235621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bg-BG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lang="en-GB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bg-BG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595732" y="849937"/>
            <a:ext cx="104344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bg-BG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за интегрирани териториални инвестиции (ИТИ) – 2</a:t>
            </a:r>
          </a:p>
          <a:p>
            <a:pPr lvl="0" algn="ctr">
              <a:defRPr/>
            </a:pPr>
            <a:endParaRPr lang="bg-BG" altLang="zh-CN" sz="3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2541" y="5839086"/>
            <a:ext cx="54864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bg-B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Обобщеният доклад е изготвен и подписан от всички членове на Звеното за публични консултации и съгласуван от секретаря на РСР на Северен централен </a:t>
            </a:r>
            <a:r>
              <a:rPr lang="bg-BG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регион.</a:t>
            </a:r>
            <a:endParaRPr lang="bg-B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37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5037" y="739487"/>
            <a:ext cx="8694995" cy="6009657"/>
            <a:chOff x="204404" y="482535"/>
            <a:chExt cx="9012335" cy="6068784"/>
          </a:xfrm>
        </p:grpSpPr>
        <p:sp>
          <p:nvSpPr>
            <p:cNvPr id="11" name="Rectangle 10"/>
            <p:cNvSpPr/>
            <p:nvPr/>
          </p:nvSpPr>
          <p:spPr>
            <a:xfrm>
              <a:off x="343185" y="482535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4404" y="774172"/>
              <a:ext cx="7999652" cy="1289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Aft>
                  <a:spcPts val="600"/>
                </a:spcAft>
                <a:defRPr/>
              </a:pPr>
              <a:r>
                <a:rPr lang="bg-BG" altLang="zh-CN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№ </a:t>
              </a:r>
              <a:r>
                <a:rPr lang="bg-BG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BG16FFPR003-2.003-0007</a:t>
              </a:r>
              <a:r>
                <a:rPr lang="bg-BG" altLang="zh-CN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 </a:t>
              </a:r>
            </a:p>
            <a:p>
              <a:pPr lvl="0" algn="ctr">
                <a:defRPr/>
              </a:pPr>
              <a:r>
                <a:rPr lang="bg-BG" altLang="zh-CN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„Силистра, Горна Оряховица и Русе – интегрирано териториално развитие за устойчиво бъдеще“</a:t>
              </a:r>
              <a:endParaRPr kumimoji="0" lang="bg-BG" altLang="zh-CN" sz="2400" b="1" i="0" u="none" strike="noStrike" kern="120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589821" y="2909399"/>
              <a:ext cx="7194242" cy="231895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bg-BG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 размер на КИТИ: </a:t>
              </a:r>
              <a:r>
                <a:rPr lang="ru-RU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44 412 </a:t>
              </a:r>
              <a:r>
                <a:rPr lang="ru-RU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208,30 </a:t>
              </a:r>
              <a:r>
                <a:rPr lang="ru-RU" sz="20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лв</a:t>
              </a:r>
              <a:r>
                <a:rPr lang="ru-RU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0" indent="0">
                <a:buNone/>
              </a:pPr>
              <a:r>
                <a:rPr lang="ru-RU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 размер на БФП: 44 209 208,30 лв. </a:t>
              </a:r>
            </a:p>
            <a:p>
              <a:pPr marL="0" indent="0">
                <a:buNone/>
              </a:pPr>
              <a:r>
                <a:rPr lang="ru-RU" sz="20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Собствен</a:t>
              </a:r>
              <a:r>
                <a:rPr lang="ru-RU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принос: 203 </a:t>
              </a:r>
              <a:r>
                <a:rPr lang="ru-RU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000 </a:t>
              </a:r>
              <a:r>
                <a:rPr lang="ru-RU" sz="20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лв</a:t>
              </a:r>
              <a:r>
                <a:rPr lang="ru-RU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871304" y="4868852"/>
            <a:ext cx="2819482" cy="1554272"/>
            <a:chOff x="5814629" y="5508220"/>
            <a:chExt cx="2819482" cy="1554272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2364943" cy="1554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bg-BG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Силистра</a:t>
              </a:r>
            </a:p>
            <a:p>
              <a:r>
                <a:rPr lang="bg-BG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Горна Оряховица</a:t>
              </a:r>
            </a:p>
            <a:p>
              <a:r>
                <a:rPr lang="bg-BG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Долна Оряховица</a:t>
              </a:r>
            </a:p>
            <a:p>
              <a:r>
                <a:rPr lang="bg-BG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Русе</a:t>
              </a:r>
              <a:endPara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59040" y="1195831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авоъгълник 3"/>
          <p:cNvSpPr/>
          <p:nvPr/>
        </p:nvSpPr>
        <p:spPr>
          <a:xfrm rot="20778232">
            <a:off x="10825071" y="1002837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📌</a:t>
            </a:r>
          </a:p>
        </p:txBody>
      </p:sp>
      <p:sp>
        <p:nvSpPr>
          <p:cNvPr id="21" name="Правоъгълник 3"/>
          <p:cNvSpPr/>
          <p:nvPr/>
        </p:nvSpPr>
        <p:spPr>
          <a:xfrm rot="20778232">
            <a:off x="10096858" y="1264274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📌</a:t>
            </a:r>
          </a:p>
        </p:txBody>
      </p:sp>
      <p:sp>
        <p:nvSpPr>
          <p:cNvPr id="22" name="Правоъгълник 3"/>
          <p:cNvSpPr/>
          <p:nvPr/>
        </p:nvSpPr>
        <p:spPr>
          <a:xfrm rot="16505170">
            <a:off x="9461297" y="1872777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bg-BG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lang="en-GB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bg-BG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0178" y="5044425"/>
            <a:ext cx="68636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Водещ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партньор: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Община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Силистра</a:t>
            </a:r>
          </a:p>
          <a:p>
            <a:endParaRPr lang="bg-BG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Партньори: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Община Русе, Община Горна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Оряховица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МБАЛ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Силистра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АД, МБАЛ "Свети Иван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Рилски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- Горна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Оряховица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ЕООД</a:t>
            </a:r>
          </a:p>
        </p:txBody>
      </p:sp>
    </p:spTree>
    <p:extLst>
      <p:ext uri="{BB962C8B-B14F-4D97-AF65-F5344CB8AC3E}">
        <p14:creationId xmlns:p14="http://schemas.microsoft.com/office/powerpoint/2010/main" val="3541056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2747" y="756904"/>
            <a:ext cx="8561101" cy="6009657"/>
            <a:chOff x="343185" y="482535"/>
            <a:chExt cx="8873554" cy="6068784"/>
          </a:xfrm>
        </p:grpSpPr>
        <p:sp>
          <p:nvSpPr>
            <p:cNvPr id="11" name="Rectangle 10"/>
            <p:cNvSpPr/>
            <p:nvPr/>
          </p:nvSpPr>
          <p:spPr>
            <a:xfrm>
              <a:off x="343185" y="482535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6167" y="1110585"/>
              <a:ext cx="7999652" cy="1289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№ </a:t>
              </a:r>
              <a:r>
                <a:rPr kumimoji="0" lang="bg-BG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BG16FFPR003-2.003-0007</a:t>
              </a: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„Силистра, Горна Оряховица и Русе – интегрирано териториално развитие за устойчиво бъдеще“</a:t>
              </a:r>
              <a:endParaRPr kumimoji="0" lang="bg-BG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871304" y="4868852"/>
            <a:ext cx="2819482" cy="1554272"/>
            <a:chOff x="5814629" y="5508220"/>
            <a:chExt cx="2819482" cy="1554272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2364943" cy="1554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Силистра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Горна Оряховица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Долна Оряховица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Русе</a:t>
              </a: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59040" y="1195831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авоъгълник 3"/>
          <p:cNvSpPr/>
          <p:nvPr/>
        </p:nvSpPr>
        <p:spPr>
          <a:xfrm rot="20778232">
            <a:off x="10825071" y="1002837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1" name="Правоъгълник 3"/>
          <p:cNvSpPr/>
          <p:nvPr/>
        </p:nvSpPr>
        <p:spPr>
          <a:xfrm rot="20778232">
            <a:off x="10096858" y="1264274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2" name="Правоъгълник 3"/>
          <p:cNvSpPr/>
          <p:nvPr/>
        </p:nvSpPr>
        <p:spPr>
          <a:xfrm rot="16505170">
            <a:off x="9461297" y="1872777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03065" y="3142707"/>
            <a:ext cx="6940920" cy="22963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 публични консултации:</a:t>
            </a:r>
          </a:p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Русе – 17.09.2025 г.</a:t>
            </a:r>
          </a:p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Горна 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Оряховица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18.09.2025 г.</a:t>
            </a:r>
          </a:p>
          <a:p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Силистра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24.09.2025 г. и 30.09.2025 г.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399301" y="5291684"/>
            <a:ext cx="5602553" cy="1131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Попълнени: 325 анкетни карти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Подкрепа: </a:t>
            </a:r>
            <a:r>
              <a:rPr lang="bg-BG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326498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5037" y="739487"/>
            <a:ext cx="8694995" cy="6009657"/>
            <a:chOff x="204404" y="482535"/>
            <a:chExt cx="9012335" cy="6068784"/>
          </a:xfrm>
        </p:grpSpPr>
        <p:sp>
          <p:nvSpPr>
            <p:cNvPr id="11" name="Rectangle 10"/>
            <p:cNvSpPr/>
            <p:nvPr/>
          </p:nvSpPr>
          <p:spPr>
            <a:xfrm>
              <a:off x="343185" y="482535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4404" y="774172"/>
              <a:ext cx="7999652" cy="1662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№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BG16FFPR003-2.003-0011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"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Интегрирани инвестиции и иновации </a:t>
              </a:r>
              <a:endParaRPr lang="bg-BG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/>
              <a:r>
                <a:rPr lang="bg-BG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за 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образование и реализация на младите хора в Северен централен район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"</a:t>
              </a: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495852" y="3187698"/>
              <a:ext cx="7194242" cy="231895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Clr>
                  <a:srgbClr val="3F3F3F"/>
                </a:buClr>
                <a:buSzPct val="100000"/>
                <a:buNone/>
              </a:pPr>
              <a:r>
                <a:rPr kumimoji="0" lang="bg-BG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Общ размер на КИТИ: </a:t>
              </a:r>
              <a:r>
                <a:rPr lang="bg-BG" sz="2000" b="1" dirty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39 175 403,54 лв.</a:t>
              </a:r>
            </a:p>
            <a:p>
              <a:pPr marL="0" indent="0">
                <a:buClr>
                  <a:srgbClr val="3F3F3F"/>
                </a:buClr>
                <a:buSzPct val="100000"/>
                <a:buNone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Общ размер на БФП: </a:t>
              </a:r>
              <a:r>
                <a:rPr lang="bg-BG" sz="2000" b="1" dirty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39 175 403,54 лв</a:t>
              </a:r>
              <a:r>
                <a:rPr lang="bg-BG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.</a:t>
              </a:r>
              <a:endParaRPr lang="bg-BG" sz="20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279101" y="4066389"/>
            <a:ext cx="3700236" cy="3077766"/>
            <a:chOff x="5814629" y="5508220"/>
            <a:chExt cx="3700236" cy="3077766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3245697" cy="3077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Горна Оряховица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Велико Търново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Долна Оряховица (Г. Оряховица)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с. Първомайци (Г. Оряховица)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с. Градница (Севлиево) 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с. Шумата (Севлиево) 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Лясковец 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Полски Тръмбеш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Дряново  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59039" y="812111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573767" y="1243294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2" name="Правоъгълник 3"/>
          <p:cNvSpPr/>
          <p:nvPr/>
        </p:nvSpPr>
        <p:spPr>
          <a:xfrm rot="16505170">
            <a:off x="9220462" y="1793940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0178" y="5044425"/>
            <a:ext cx="78697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Водещ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партньор: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Община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Горна Оряховица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sng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Партньори:</a:t>
            </a:r>
          </a:p>
          <a:p>
            <a:pPr>
              <a:buClr>
                <a:srgbClr val="3F3F3F"/>
              </a:buClr>
              <a:buSzPct val="100000"/>
            </a:pP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ВТУ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"Св. Св. Кирил и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Методий, ОУ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„Св. св. Кирил и Методий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-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гр. Д.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Оряховица, ОУ „Елин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Пелин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-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Първомайци, ПГЕЕ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"М. В. </a:t>
            </a:r>
            <a:r>
              <a:rPr lang="bg-BG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Ломоносов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</a:p>
        </p:txBody>
      </p:sp>
    </p:spTree>
    <p:extLst>
      <p:ext uri="{BB962C8B-B14F-4D97-AF65-F5344CB8AC3E}">
        <p14:creationId xmlns:p14="http://schemas.microsoft.com/office/powerpoint/2010/main" val="2822307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23683" y="698079"/>
            <a:ext cx="8561101" cy="6009657"/>
            <a:chOff x="343185" y="482535"/>
            <a:chExt cx="8873554" cy="6068784"/>
          </a:xfrm>
        </p:grpSpPr>
        <p:sp>
          <p:nvSpPr>
            <p:cNvPr id="11" name="Rectangle 10"/>
            <p:cNvSpPr/>
            <p:nvPr/>
          </p:nvSpPr>
          <p:spPr>
            <a:xfrm>
              <a:off x="343185" y="482535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7585" y="628663"/>
              <a:ext cx="7999652" cy="1662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№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BG16FFPR003-2.003-0011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"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Интегрирани инвестиции и иновации </a:t>
              </a:r>
              <a:endParaRPr lang="bg-BG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/>
              <a:r>
                <a:rPr lang="bg-BG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за 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образование и реализация на младите хора в Северен централен район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"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279101" y="4066389"/>
            <a:ext cx="3700236" cy="3077766"/>
            <a:chOff x="5814629" y="5508220"/>
            <a:chExt cx="3700236" cy="3077766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3245697" cy="3077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Горна Оряховица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Велико Търново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Долна Оряховица (Г. Оряховица)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с. Първомайци (Г. Оряховица)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с. Градница (Севлиево) 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с. Шумата (Севлиево) 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Лясковец 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Полски Тръмбеш</a:t>
              </a:r>
            </a:p>
            <a:p>
              <a:r>
                <a:rPr lang="bg-BG" sz="1700" dirty="0" smtClean="0">
                  <a:solidFill>
                    <a:schemeClr val="bg2">
                      <a:lumMod val="25000"/>
                    </a:schemeClr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Дряново  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59039" y="812111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573767" y="1243294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2" name="Правоъгълник 3"/>
          <p:cNvSpPr/>
          <p:nvPr/>
        </p:nvSpPr>
        <p:spPr>
          <a:xfrm rot="16505170">
            <a:off x="9220462" y="1793940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30932" y="2554726"/>
            <a:ext cx="6940920" cy="22963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 публични консултации:</a:t>
            </a: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Горна 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Оряховица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18.09.2025 г.</a:t>
            </a:r>
          </a:p>
          <a:p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Полски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тръмбеш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24.09.2025 г.</a:t>
            </a:r>
          </a:p>
          <a:p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Лясковец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26.09.2025 г.</a:t>
            </a:r>
          </a:p>
          <a:p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Севлиево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26.09.2025 г.</a:t>
            </a:r>
          </a:p>
          <a:p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Дряново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29.09.2025 г.</a:t>
            </a:r>
          </a:p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 Търново – 30.09.2025 г.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645238" y="5494384"/>
            <a:ext cx="5602553" cy="1131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Попълнени: 213 анкетни карти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Подкрепа: </a:t>
            </a:r>
            <a:r>
              <a:rPr lang="bg-BG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99,5%</a:t>
            </a:r>
          </a:p>
        </p:txBody>
      </p:sp>
    </p:spTree>
    <p:extLst>
      <p:ext uri="{BB962C8B-B14F-4D97-AF65-F5344CB8AC3E}">
        <p14:creationId xmlns:p14="http://schemas.microsoft.com/office/powerpoint/2010/main" val="32028789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5037" y="663857"/>
            <a:ext cx="8792875" cy="6009657"/>
            <a:chOff x="204404" y="406161"/>
            <a:chExt cx="9113788" cy="6068784"/>
          </a:xfrm>
        </p:grpSpPr>
        <p:sp>
          <p:nvSpPr>
            <p:cNvPr id="11" name="Rectangle 10"/>
            <p:cNvSpPr/>
            <p:nvPr/>
          </p:nvSpPr>
          <p:spPr>
            <a:xfrm>
              <a:off x="444638" y="406161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4404" y="774172"/>
              <a:ext cx="7999652" cy="164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8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BG16FFPR003-2.003-0039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lvl="0" algn="ctr">
                <a:defRPr/>
              </a:pP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Икономически подем, иновации, постигане на социален растеж и устойчиво териториално развитие чрез интегрирано сътрудничество</a:t>
              </a:r>
              <a:endParaRPr lang="bg-BG" altLang="zh-CN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789266" y="3073137"/>
              <a:ext cx="7194242" cy="231895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kumimoji="0" lang="bg-BG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Общ размер на КИТИ: </a:t>
              </a:r>
              <a:r>
                <a:rPr lang="bg-BG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29 419 199 лв. </a:t>
              </a:r>
            </a:p>
            <a:p>
              <a:pPr marL="0" indent="0">
                <a:buNone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Общ размер на БФП: </a:t>
              </a:r>
              <a:r>
                <a:rPr lang="bg-BG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28 919 199 лв.</a:t>
              </a:r>
            </a:p>
            <a:p>
              <a:pPr marL="0" indent="0">
                <a:buNone/>
              </a:pPr>
              <a:r>
                <a:rPr lang="bg-BG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Собствен принос: </a:t>
              </a:r>
              <a:r>
                <a:rPr lang="bg-BG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500 000 лв</a:t>
              </a:r>
              <a:r>
                <a:rPr lang="bg-BG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0" indent="0">
                <a:buNone/>
              </a:pPr>
              <a:r>
                <a:rPr lang="bg-BG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64631" y="5355258"/>
            <a:ext cx="2819482" cy="1277273"/>
            <a:chOff x="5814629" y="5508220"/>
            <a:chExt cx="2819482" cy="1277273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2364943" cy="1277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Севлиево</a:t>
              </a:r>
            </a:p>
            <a:p>
              <a:r>
                <a:rPr lang="bg-BG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Велико Търново</a:t>
              </a:r>
              <a:endParaRPr lang="en-US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98080" y="1528271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524833" y="1954209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2" name="Правоъгълник 3"/>
          <p:cNvSpPr/>
          <p:nvPr/>
        </p:nvSpPr>
        <p:spPr>
          <a:xfrm rot="16505170" flipH="1">
            <a:off x="9026741" y="2308228"/>
            <a:ext cx="6642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0178" y="5044425"/>
            <a:ext cx="78697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Водещ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партньор: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Община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Севлиево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sng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Партньори:</a:t>
            </a:r>
          </a:p>
          <a:p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ВТУ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„Св. Св. „Кирил и Методий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“, МБАЛ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„д-р Стойчо Христов”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ЕООД, </a:t>
            </a:r>
            <a:endParaRPr lang="bg-BG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Сдружение „Общинска младеж – </a:t>
            </a:r>
            <a:r>
              <a:rPr lang="bg-BG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Хоталич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134606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663857"/>
            <a:ext cx="8663618" cy="6009657"/>
            <a:chOff x="230355" y="406161"/>
            <a:chExt cx="8979813" cy="6068784"/>
          </a:xfrm>
        </p:grpSpPr>
        <p:sp>
          <p:nvSpPr>
            <p:cNvPr id="11" name="Rectangle 10"/>
            <p:cNvSpPr/>
            <p:nvPr/>
          </p:nvSpPr>
          <p:spPr>
            <a:xfrm>
              <a:off x="336614" y="406161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30355" y="943141"/>
              <a:ext cx="7999652" cy="164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8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BG16FFPR003-2.003-0039</a:t>
              </a: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lvl="0" algn="ctr">
                <a:defRPr/>
              </a:pPr>
              <a:r>
                <a:rPr lang="bg-BG" sz="24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Икономически подем, иновации, постигане на социален растеж и устойчиво териториално развитие чрез интегрирано сътрудничество</a:t>
              </a:r>
              <a:endParaRPr lang="bg-BG" altLang="zh-CN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64631" y="5355258"/>
            <a:ext cx="2819482" cy="1277273"/>
            <a:chOff x="5814629" y="5508220"/>
            <a:chExt cx="2819482" cy="1277273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2364943" cy="1277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r>
                <a:rPr lang="bg-BG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Севлиево</a:t>
              </a:r>
            </a:p>
            <a:p>
              <a:r>
                <a:rPr lang="bg-BG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Велико Търново</a:t>
              </a:r>
              <a:endParaRPr lang="en-US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98080" y="1528271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524833" y="1954209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2" name="Правоъгълник 3"/>
          <p:cNvSpPr/>
          <p:nvPr/>
        </p:nvSpPr>
        <p:spPr>
          <a:xfrm rot="16505170" flipH="1">
            <a:off x="9026741" y="2308228"/>
            <a:ext cx="6642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91483" y="3302096"/>
            <a:ext cx="6940920" cy="1488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 публични консултации:</a:t>
            </a:r>
          </a:p>
          <a:p>
            <a:r>
              <a:rPr lang="bg-BG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Севлиево – 26.09.2025 г.</a:t>
            </a:r>
          </a:p>
          <a:p>
            <a:r>
              <a:rPr lang="bg-BG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 Търново – 30.09.2025 г. 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895527" y="5003015"/>
            <a:ext cx="5602553" cy="1131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Попълнени: 27 анкетни карти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Подкрепа: </a:t>
            </a:r>
            <a:r>
              <a:rPr lang="bg-BG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</a:p>
        </p:txBody>
      </p:sp>
    </p:spTree>
    <p:extLst>
      <p:ext uri="{BB962C8B-B14F-4D97-AF65-F5344CB8AC3E}">
        <p14:creationId xmlns:p14="http://schemas.microsoft.com/office/powerpoint/2010/main" val="1793540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6825" y="754710"/>
            <a:ext cx="8561101" cy="6009657"/>
            <a:chOff x="149511" y="568262"/>
            <a:chExt cx="8873554" cy="6068784"/>
          </a:xfrm>
        </p:grpSpPr>
        <p:sp>
          <p:nvSpPr>
            <p:cNvPr id="11" name="Rectangle 10"/>
            <p:cNvSpPr/>
            <p:nvPr/>
          </p:nvSpPr>
          <p:spPr>
            <a:xfrm>
              <a:off x="149511" y="568262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30355" y="761254"/>
              <a:ext cx="7999652" cy="1212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en-US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</a:t>
              </a:r>
              <a:r>
                <a:rPr lang="bg-BG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41 </a:t>
              </a:r>
            </a:p>
            <a:p>
              <a:pPr lvl="0" algn="ctr">
                <a:defRPr/>
              </a:pPr>
              <a:r>
                <a:rPr lang="bg-BG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Интегрирана подкрепа за развитието на здравни, социални и образователни услуги</a:t>
              </a:r>
              <a:endParaRPr lang="bg-BG" altLang="zh-CN" sz="2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035766" y="2758149"/>
              <a:ext cx="7194242" cy="231895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kumimoji="0" lang="bg-BG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Общ размер на КИТИ: </a:t>
              </a:r>
              <a:r>
                <a:rPr lang="bg-BG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23 900 000 </a:t>
              </a:r>
              <a:r>
                <a:rPr lang="bg-BG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лв. </a:t>
              </a:r>
            </a:p>
            <a:p>
              <a:pPr marL="0" lvl="0" indent="0">
                <a:buNone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Общ размер на БФП: </a:t>
              </a:r>
              <a:r>
                <a:rPr lang="bg-BG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 </a:t>
              </a:r>
              <a:r>
                <a:rPr lang="bg-BG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691 350 лв.</a:t>
              </a:r>
            </a:p>
            <a:p>
              <a:pPr marL="0" lvl="0" indent="0">
                <a:buNone/>
              </a:pPr>
              <a:r>
                <a:rPr lang="bg-BG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Собствен принос: 208 650 лв.</a:t>
              </a:r>
            </a:p>
            <a:p>
              <a:pPr marL="0" indent="0">
                <a:buNone/>
              </a:pPr>
              <a:endPara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173857" y="5289294"/>
            <a:ext cx="4018143" cy="1554272"/>
            <a:chOff x="5814629" y="5508220"/>
            <a:chExt cx="4018143" cy="1554272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3563604" cy="1554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pPr lvl="0">
                <a:defRPr/>
              </a:pP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Свищов</a:t>
              </a:r>
            </a:p>
            <a:p>
              <a:pPr lvl="0">
                <a:defRPr/>
              </a:pP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Велико Търново</a:t>
              </a:r>
            </a:p>
            <a:p>
              <a:pPr lvl="0">
                <a:defRPr/>
              </a:pP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С. Климентово </a:t>
              </a:r>
              <a:r>
                <a:rPr lang="bg-BG" dirty="0" smtClean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(Полски </a:t>
              </a: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Тръмбеш)</a:t>
              </a:r>
              <a:endParaRPr lang="en-US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49146" y="1765389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481288" y="2154516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7676" y="4950979"/>
            <a:ext cx="7869753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Водещ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партньор: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Община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Свищов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sng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Партньори: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Национален военен университет „Васил Левски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“, МОБАЛ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„д-р Стефан Черкезов”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АД, Община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Полски </a:t>
            </a:r>
            <a:r>
              <a:rPr lang="bg-BG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Тръмбеш, Фондация </a:t>
            </a:r>
            <a:r>
              <a:rPr lang="bg-BG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„ЕКИП“</a:t>
            </a:r>
          </a:p>
        </p:txBody>
      </p:sp>
    </p:spTree>
    <p:extLst>
      <p:ext uri="{BB962C8B-B14F-4D97-AF65-F5344CB8AC3E}">
        <p14:creationId xmlns:p14="http://schemas.microsoft.com/office/powerpoint/2010/main" val="2665771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6825" y="814378"/>
            <a:ext cx="8561101" cy="6009657"/>
            <a:chOff x="149511" y="568262"/>
            <a:chExt cx="8873554" cy="6068784"/>
          </a:xfrm>
        </p:grpSpPr>
        <p:sp>
          <p:nvSpPr>
            <p:cNvPr id="11" name="Rectangle 10"/>
            <p:cNvSpPr/>
            <p:nvPr/>
          </p:nvSpPr>
          <p:spPr>
            <a:xfrm>
              <a:off x="149511" y="568262"/>
              <a:ext cx="8873554" cy="6068784"/>
            </a:xfrm>
            <a:prstGeom prst="rect">
              <a:avLst/>
            </a:prstGeom>
            <a:solidFill>
              <a:srgbClr val="F8F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9454" y="932791"/>
              <a:ext cx="7999652" cy="1212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bg-BG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КИТИ </a:t>
              </a:r>
              <a:r>
                <a:rPr lang="bg-BG" altLang="zh-CN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  <a:sym typeface="+mn-lt"/>
                </a:rPr>
                <a:t>№ </a:t>
              </a:r>
              <a:r>
                <a:rPr lang="en-US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BG16FFPR003-2.003-00</a:t>
              </a:r>
              <a:r>
                <a:rPr lang="bg-BG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41 </a:t>
              </a:r>
            </a:p>
            <a:p>
              <a:pPr lvl="0" algn="ctr">
                <a:defRPr/>
              </a:pPr>
              <a:r>
                <a:rPr lang="bg-BG" sz="2400" b="1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Интегрирана подкрепа за развитието на здравни, социални и образователни услуги</a:t>
              </a:r>
              <a:endParaRPr lang="bg-BG" altLang="zh-CN" sz="2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173857" y="5289294"/>
            <a:ext cx="4018143" cy="1554272"/>
            <a:chOff x="5814629" y="5508220"/>
            <a:chExt cx="4018143" cy="1554272"/>
          </a:xfrm>
        </p:grpSpPr>
        <p:sp>
          <p:nvSpPr>
            <p:cNvPr id="34" name="Rectangle 33"/>
            <p:cNvSpPr/>
            <p:nvPr/>
          </p:nvSpPr>
          <p:spPr>
            <a:xfrm>
              <a:off x="6269168" y="5508220"/>
              <a:ext cx="3563604" cy="15542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Място на изпълнение:</a:t>
              </a:r>
            </a:p>
            <a:p>
              <a:pPr lvl="0">
                <a:defRPr/>
              </a:pP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Свищов</a:t>
              </a:r>
            </a:p>
            <a:p>
              <a:pPr lvl="0">
                <a:defRPr/>
              </a:pP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Велико Търново</a:t>
              </a:r>
            </a:p>
            <a:p>
              <a:pPr lvl="0">
                <a:defRPr/>
              </a:pP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С. Климентово </a:t>
              </a:r>
              <a:r>
                <a:rPr lang="bg-BG" dirty="0" smtClean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(Полски </a:t>
              </a:r>
              <a:r>
                <a:rPr lang="bg-BG" dirty="0">
                  <a:solidFill>
                    <a:srgbClr val="E7E6E6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Тръмбеш)</a:t>
              </a:r>
              <a:endParaRPr lang="en-US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 descr="black Google Maps pin PNG transparent image download, size: 686x980p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629" y="5568685"/>
              <a:ext cx="356828" cy="50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Ресурси – ProEUvaluesB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5" y="20563"/>
            <a:ext cx="3063875" cy="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05601" y="1741356"/>
            <a:ext cx="4519748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авоъгълник 3"/>
          <p:cNvSpPr/>
          <p:nvPr/>
        </p:nvSpPr>
        <p:spPr>
          <a:xfrm rot="20778232">
            <a:off x="9481288" y="2154516"/>
            <a:ext cx="368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solidFill>
                    <a:srgbClr val="E7E6E6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3850" y="162158"/>
            <a:ext cx="8030037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Регионален съвет за развитие на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Северен централен регион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76660" y="2858934"/>
            <a:ext cx="6940920" cy="1488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 публични консултации:</a:t>
            </a:r>
          </a:p>
          <a:p>
            <a:r>
              <a:rPr lang="bg-BG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Свищов – 19.09.2025 г.</a:t>
            </a:r>
          </a:p>
          <a:p>
            <a:r>
              <a:rPr lang="bg-BG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Полски Тръмбеш – 24.09.2025 г.</a:t>
            </a:r>
          </a:p>
          <a:p>
            <a:r>
              <a:rPr lang="bg-BG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 Търново – 30.09.2025 г. 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482971" y="4997667"/>
            <a:ext cx="5966175" cy="1131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bg-BG" sz="3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Попълнени: 193 анкетни карти</a:t>
            </a:r>
          </a:p>
          <a:p>
            <a:pPr marL="0" indent="0">
              <a:buNone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Подкрепа: </a:t>
            </a:r>
            <a:r>
              <a:rPr lang="bg-BG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99,5 %</a:t>
            </a:r>
          </a:p>
        </p:txBody>
      </p:sp>
    </p:spTree>
    <p:extLst>
      <p:ext uri="{BB962C8B-B14F-4D97-AF65-F5344CB8AC3E}">
        <p14:creationId xmlns:p14="http://schemas.microsoft.com/office/powerpoint/2010/main" val="3529792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</TotalTime>
  <Words>1308</Words>
  <Application>Microsoft Office PowerPoint</Application>
  <PresentationFormat>Widescreen</PresentationFormat>
  <Paragraphs>247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微软雅黑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за интегрирани териториални инвестиции (КИТИ) № … „…………….“</dc:title>
  <dc:creator>EVELINA DIMITROVA STOYANOVA-TODOROVA</dc:creator>
  <cp:lastModifiedBy>VIDA KRUMOVA VLAIKOVA</cp:lastModifiedBy>
  <cp:revision>593</cp:revision>
  <dcterms:created xsi:type="dcterms:W3CDTF">2023-11-02T09:02:19Z</dcterms:created>
  <dcterms:modified xsi:type="dcterms:W3CDTF">2025-10-24T13:07:13Z</dcterms:modified>
</cp:coreProperties>
</file>